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notesMasterIdLst>
    <p:notesMasterId r:id="rId51"/>
  </p:notesMasterIdLst>
  <p:sldIdLst>
    <p:sldId id="256" r:id="rId4"/>
    <p:sldId id="321" r:id="rId5"/>
    <p:sldId id="406" r:id="rId6"/>
    <p:sldId id="371" r:id="rId7"/>
    <p:sldId id="410" r:id="rId8"/>
    <p:sldId id="408" r:id="rId9"/>
    <p:sldId id="395" r:id="rId10"/>
    <p:sldId id="396" r:id="rId11"/>
    <p:sldId id="397" r:id="rId12"/>
    <p:sldId id="381" r:id="rId13"/>
    <p:sldId id="353" r:id="rId14"/>
    <p:sldId id="327" r:id="rId15"/>
    <p:sldId id="369" r:id="rId16"/>
    <p:sldId id="350" r:id="rId17"/>
    <p:sldId id="319" r:id="rId18"/>
    <p:sldId id="368" r:id="rId19"/>
    <p:sldId id="376" r:id="rId20"/>
    <p:sldId id="345" r:id="rId21"/>
    <p:sldId id="360" r:id="rId22"/>
    <p:sldId id="343" r:id="rId23"/>
    <p:sldId id="357" r:id="rId24"/>
    <p:sldId id="344" r:id="rId25"/>
    <p:sldId id="358" r:id="rId26"/>
    <p:sldId id="398" r:id="rId27"/>
    <p:sldId id="346" r:id="rId28"/>
    <p:sldId id="339" r:id="rId29"/>
    <p:sldId id="400" r:id="rId30"/>
    <p:sldId id="401" r:id="rId31"/>
    <p:sldId id="402" r:id="rId32"/>
    <p:sldId id="403" r:id="rId33"/>
    <p:sldId id="404" r:id="rId34"/>
    <p:sldId id="348" r:id="rId35"/>
    <p:sldId id="367" r:id="rId36"/>
    <p:sldId id="366" r:id="rId37"/>
    <p:sldId id="382" r:id="rId38"/>
    <p:sldId id="380" r:id="rId39"/>
    <p:sldId id="383" r:id="rId40"/>
    <p:sldId id="386" r:id="rId41"/>
    <p:sldId id="405" r:id="rId42"/>
    <p:sldId id="379" r:id="rId43"/>
    <p:sldId id="373" r:id="rId44"/>
    <p:sldId id="391" r:id="rId45"/>
    <p:sldId id="393" r:id="rId46"/>
    <p:sldId id="384" r:id="rId47"/>
    <p:sldId id="285" r:id="rId48"/>
    <p:sldId id="370" r:id="rId49"/>
    <p:sldId id="374" r:id="rId50"/>
  </p:sldIdLst>
  <p:sldSz cx="9144000" cy="6858000" type="screen4x3"/>
  <p:notesSz cx="6888163" cy="100171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 PL SungtiL GB" charset="0"/>
        <a:cs typeface="AR PL SungtiL GB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89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8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"Социально-коммуникативное развитие"</c:v>
                </c:pt>
                <c:pt idx="1">
                  <c:v>"Познавательное развитие"</c:v>
                </c:pt>
                <c:pt idx="2">
                  <c:v>"Речевое развитие"</c:v>
                </c:pt>
                <c:pt idx="3">
                  <c:v>"Художественно-эстетическое развитие"</c:v>
                </c:pt>
                <c:pt idx="4">
                  <c:v>Физическое развитие"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</c:v>
                </c:pt>
                <c:pt idx="1">
                  <c:v>1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"Социально-коммуникативное развитие"</c:v>
                </c:pt>
                <c:pt idx="1">
                  <c:v>"Познавательное развитие"</c:v>
                </c:pt>
                <c:pt idx="2">
                  <c:v>"Речевое развитие"</c:v>
                </c:pt>
                <c:pt idx="3">
                  <c:v>"Художественно-эстетическое развитие"</c:v>
                </c:pt>
                <c:pt idx="4">
                  <c:v>Физическое развитие"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0.5</c:v>
                </c:pt>
                <c:pt idx="2" formatCode="0%">
                  <c:v>1</c:v>
                </c:pt>
                <c:pt idx="4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"Социально-коммуникативное развитие"</c:v>
                </c:pt>
                <c:pt idx="1">
                  <c:v>"Познавательное развитие"</c:v>
                </c:pt>
                <c:pt idx="2">
                  <c:v>"Речевое развитие"</c:v>
                </c:pt>
                <c:pt idx="3">
                  <c:v>"Художественно-эстетическое развитие"</c:v>
                </c:pt>
                <c:pt idx="4">
                  <c:v>Физическое развитие"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76128"/>
        <c:axId val="156866176"/>
        <c:axId val="0"/>
      </c:bar3DChart>
      <c:catAx>
        <c:axId val="689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866176"/>
        <c:crosses val="autoZero"/>
        <c:auto val="1"/>
        <c:lblAlgn val="ctr"/>
        <c:lblOffset val="100"/>
        <c:noMultiLvlLbl val="0"/>
      </c:catAx>
      <c:valAx>
        <c:axId val="156866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8976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1388" y="762000"/>
            <a:ext cx="500221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8527" y="4757949"/>
            <a:ext cx="5509663" cy="45065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8439" cy="499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8279" y="0"/>
            <a:ext cx="2988439" cy="499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15896"/>
            <a:ext cx="2988439" cy="499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98279" y="9515896"/>
            <a:ext cx="2988439" cy="499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D1A3D81-517E-455D-B8DC-FAF450C99C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7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29023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52481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75940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99398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C21E743-97D9-4FE9-B515-2E1985CB3145}" type="slidenum">
              <a:rPr lang="en-US" altLang="ru-RU" sz="1300">
                <a:ea typeface="AR PL SungtiL GB" charset="0"/>
              </a:rPr>
              <a:pPr/>
              <a:t>1</a:t>
            </a:fld>
            <a:endParaRPr lang="en-US" altLang="ru-RU" sz="1300">
              <a:ea typeface="AR PL SungtiL GB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2000"/>
            <a:ext cx="5003800" cy="3754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7949"/>
            <a:ext cx="5511109" cy="4508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29023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52481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75940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99398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300">
                <a:ea typeface="AR PL SungtiL GB" charset="0"/>
              </a:rPr>
              <a:pPr/>
              <a:t>45</a:t>
            </a:fld>
            <a:endParaRPr lang="en-US" altLang="ru-RU" sz="13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2000"/>
            <a:ext cx="5003800" cy="3754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7949"/>
            <a:ext cx="5511109" cy="4508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29023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52481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75940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99398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300">
                <a:ea typeface="AR PL SungtiL GB" charset="0"/>
              </a:rPr>
              <a:pPr/>
              <a:t>46</a:t>
            </a:fld>
            <a:endParaRPr lang="en-US" altLang="ru-RU" sz="13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2000"/>
            <a:ext cx="5003800" cy="3754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7949"/>
            <a:ext cx="5511109" cy="4508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29023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752481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175940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599398" indent="-211729" defTabSz="42345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23459" algn="l"/>
                <a:tab pos="846917" algn="l"/>
                <a:tab pos="1270376" algn="l"/>
                <a:tab pos="1693835" algn="l"/>
                <a:tab pos="2117293" algn="l"/>
                <a:tab pos="2540752" algn="l"/>
                <a:tab pos="2964210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9789B70A-BAFB-4C08-B66F-CBA8E1683A19}" type="slidenum">
              <a:rPr lang="en-US" altLang="ru-RU" sz="1300">
                <a:ea typeface="AR PL SungtiL GB" charset="0"/>
              </a:rPr>
              <a:pPr/>
              <a:t>47</a:t>
            </a:fld>
            <a:endParaRPr lang="en-US" altLang="ru-RU" sz="1300">
              <a:ea typeface="AR PL SungtiL GB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62000"/>
            <a:ext cx="5003800" cy="3754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527" y="4757949"/>
            <a:ext cx="5511109" cy="4508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87DF-5FD4-4635-A9BF-DEAD56DC5B6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267E6-C16B-4D3A-9DC0-1724A44C60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472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4762-6D27-4CD2-B4CE-599BD49ED87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39703-2241-4E8D-940B-04A8FCAF9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716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5229-839F-4997-A4C2-2A09099CC656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0548B-E0D4-4F69-8C8C-93DD11787C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570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144C-E434-4162-BFC5-C18F839C43B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29FFE-662E-4616-8D5C-9F5E2D2E83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893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42F4-88CA-451C-81CD-BBC71DE7B91B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DAF50-49E3-40EB-88FD-F3B6AAADE7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01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F974-EA22-4CA1-9BA9-CD14B3C7A6E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C78D1-E423-4858-B6DE-629C812004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0101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2DE8E-E8AB-430D-BBEB-57186646C593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11760-3FD0-49A7-9243-6796BBC887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21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3100" cy="638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1004-0E6E-4929-AD02-28C057674F3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94DE4-4248-4DDE-BF2E-2E23914CE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9794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91C7-601C-46B6-8BF7-E5D01B08D69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C0EF-EB1F-44AF-87D9-76BC1F3F6C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40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893E-B20C-402B-85A8-315489BC263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C4E9D-0704-4D9F-85FA-7E9AC65E4F3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5110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DEEE7-2C8D-430F-B831-0219C76A341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12CD5-AA40-4832-823E-F8DC450607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242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21B7-99FA-4D29-8FAE-D40DFD0709D7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B469-7C69-41F9-B80B-D1F84EC7EF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534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5652-7A1E-4C55-8B48-775C3C731D0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200E9-28BB-42A7-B658-61017694F6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8169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9303-214B-49C6-BAAC-526B754C809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3D10B-186A-42BA-BEA0-A5A3A4366C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629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D04E-EA5B-4FAF-9102-F0A7D9A3CEE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F1D30-2B11-49A8-A391-225ED70424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380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1898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898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23DC-C62F-4B64-ACC0-2BFA43DD3AD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BAC99-420E-41E5-A519-D7F3267C4EC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0022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BEED-336A-4BD5-B5F1-A3F12B2DAC4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E5F2D-3AF1-44E2-9A9E-168DC8A7A3E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996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07E4-A46C-4C3A-9CED-2790E472403C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5DAE5-09D7-48CD-806A-EC34038358B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009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3A9C5-3E97-41DC-92C1-ED572D5545B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80ED6-3817-4D06-A536-47C1DF7403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25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8884-8F6B-4EFE-AA37-DAABB807B17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4258E-1B02-4BC2-A7DB-6494E3B1878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85121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0E6FC-BB9F-4114-B53F-20B841399D1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0B8AA-9466-4F96-A37F-995C47F063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809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44A5-8125-41BF-B44F-F369E2CED986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CB04-3113-45A3-9C47-3E056768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20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7203-6508-497F-83CB-76160B600571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04A5E-654F-4371-9AC5-9A21A32B03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8472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39B4-2414-4F55-963F-40BC3CC16CD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0713-69B1-4D71-B40F-22E7E35B05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648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D180-5D8C-41BC-A4C1-D40826D0214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A83FE-D8A4-4B20-9444-53E7D54F61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097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AD9B-57DC-41D0-A09D-A4124022AC13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7A679-F7A2-4757-BBD8-C06CF7D076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2849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5E64E-F388-4250-8872-2FB0875BE58A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053DA2-A7B5-4C76-83FC-A00D9FE41D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6556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EF69-BC84-484C-B0D1-78CC6BB7DC5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6B109-21F8-40D7-A5A4-4331D29D7C4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6155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8427-C8B4-4296-9B3E-ADCF8C144F7E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D7A6B-2C58-4730-BE44-255C4C0475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506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A461A-9769-40F0-9939-2D229CBBC069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2DBEB-C4D6-4C5C-B4AC-052CCCE1968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59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29B2-B037-4511-BDAC-DAEBF3CF8C48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CE36D-8008-4F44-A99D-48DDB0E28D0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01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728B-72BC-43A6-882F-204899C776C5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484A6-6C72-48ED-BB01-1E311A190F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325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34C4A-430A-4D74-AEC1-DBA55703380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3080C-3B9D-4276-84DE-D9552634F55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664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11BA-76EC-42F2-A125-DDEF86896C0C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CDD-5E05-4D7A-9E1C-F58ADA1FA1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192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1027" name="Rectangle 2"/>
          <p:cNvSpPr>
            <a:spLocks noGrp="1" noChangeArrowheads="1"/>
          </p:cNvSpPr>
          <p:nvPr/>
        </p:nvSpPr>
        <p:spPr bwMode="auto">
          <a:xfrm>
            <a:off x="1371600" y="3886200"/>
            <a:ext cx="63992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ru-RU" sz="3200">
                <a:solidFill>
                  <a:srgbClr val="000000"/>
                </a:solidFill>
              </a:rPr>
              <a:t>Образец подзаголовка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FBC1EFE-53D9-493F-B24C-78C5AC9938FD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52F3C8B4-E86B-4EFD-BF80-CED2A30B1CA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Образец заголовка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5113"/>
            <a:ext cx="4038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0"/>
            <a:r>
              <a:rPr lang="en-GB" altLang="ru-RU" smtClean="0"/>
              <a:t>Seventh Outline LevelОбразец текста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52E5553-C775-48E8-A903-35135D92EDCF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D8C01C79-22A7-443F-AD91-C068F81C289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3F1E327-EA4B-4486-8E86-AA41206E7BE0}" type="datetime1">
              <a:rPr lang="en-US"/>
              <a:pPr>
                <a:defRPr/>
              </a:pPr>
              <a:t>6/8/2023</a:t>
            </a:fld>
            <a:endParaRPr lang="en-US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defRPr>
            </a:lvl1pPr>
          </a:lstStyle>
          <a:p>
            <a:fld id="{91CB388F-8C0D-48E8-B2E3-F29B91DA206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the outline text format</a:t>
            </a:r>
          </a:p>
          <a:p>
            <a:pPr lvl="1"/>
            <a:r>
              <a:rPr lang="en-GB" altLang="ru-RU" smtClean="0"/>
              <a:t>Second Outline Level</a:t>
            </a:r>
          </a:p>
          <a:p>
            <a:pPr lvl="2"/>
            <a:r>
              <a:rPr lang="en-GB" altLang="ru-RU" smtClean="0"/>
              <a:t>Third Outline Level</a:t>
            </a:r>
          </a:p>
          <a:p>
            <a:pPr lvl="3"/>
            <a:r>
              <a:rPr lang="en-GB" altLang="ru-RU" smtClean="0"/>
              <a:t>Fourth Outline Level</a:t>
            </a:r>
          </a:p>
          <a:p>
            <a:pPr lvl="4"/>
            <a:r>
              <a:rPr lang="en-GB" altLang="ru-RU" smtClean="0"/>
              <a:t>Fifth Outline Level</a:t>
            </a:r>
          </a:p>
          <a:p>
            <a:pPr lvl="4"/>
            <a:r>
              <a:rPr lang="en-GB" altLang="ru-RU" smtClean="0"/>
              <a:t>Sixth Outline Level</a:t>
            </a:r>
          </a:p>
          <a:p>
            <a:pPr lvl="4"/>
            <a:r>
              <a:rPr lang="en-GB" altLang="ru-RU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ungtiL GB" charset="0"/>
          <a:cs typeface="AR PL SungtiL GB" charset="0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3" Type="http://schemas.openxmlformats.org/officeDocument/2006/relationships/image" Target="../media/image108.pn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10" Type="http://schemas.openxmlformats.org/officeDocument/2006/relationships/image" Target="../media/image115.jpeg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8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7" Type="http://schemas.openxmlformats.org/officeDocument/2006/relationships/image" Target="../media/image138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12898" y="692696"/>
            <a:ext cx="5904656" cy="1584176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Анализ работы  </a:t>
            </a:r>
            <a:b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дошкольной  группы </a:t>
            </a:r>
            <a:b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по итогам года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99592" y="4653136"/>
            <a:ext cx="4319587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ТМК ОУ «</a:t>
            </a:r>
            <a:r>
              <a:rPr lang="ru-RU" altLang="ru-RU" sz="2400" dirty="0" err="1" smtClean="0">
                <a:solidFill>
                  <a:srgbClr val="0070C0"/>
                </a:solidFill>
              </a:rPr>
              <a:t>Диксонская</a:t>
            </a:r>
            <a:r>
              <a:rPr lang="ru-RU" altLang="ru-RU" sz="2400" dirty="0" smtClean="0">
                <a:solidFill>
                  <a:srgbClr val="0070C0"/>
                </a:solidFill>
              </a:rPr>
              <a:t> СШ»</a:t>
            </a: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400" dirty="0" smtClean="0">
                <a:solidFill>
                  <a:srgbClr val="0070C0"/>
                </a:solidFill>
              </a:rPr>
              <a:t>Разновозрастная группа</a:t>
            </a:r>
            <a:endParaRPr lang="ru-RU" altLang="ru-RU" sz="2000" dirty="0" smtClean="0">
              <a:solidFill>
                <a:srgbClr val="0070C0"/>
              </a:solidFill>
            </a:endParaRPr>
          </a:p>
          <a:p>
            <a:pPr marL="0" indent="0" algn="ctr" eaLnBrk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Подготовила: Светкина Н.И.</a:t>
            </a:r>
            <a:endParaRPr lang="en-US" altLang="ru-RU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педсовет\фото с телефона\ремонт\20221026_0809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39" y="2129637"/>
            <a:ext cx="3833587" cy="259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741104" y="1622217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Наша группа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педсовет\фото с телефона\ремонт\20230517_0803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622692">
            <a:off x="-258568" y="1753467"/>
            <a:ext cx="4790320" cy="328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\фото с телефона\ремонт\20230517_0802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62680">
            <a:off x="4831331" y="2121609"/>
            <a:ext cx="5164709" cy="3021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3\Desktop\deti-shagayu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41" y="0"/>
            <a:ext cx="7637356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педсовет\фото с телефона\ремонт\20230517_08025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219898" y="3196926"/>
            <a:ext cx="3451637" cy="348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V="1">
            <a:off x="5940152" y="4293096"/>
            <a:ext cx="1296144" cy="936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400" b="1" dirty="0" smtClean="0">
                <a:solidFill>
                  <a:srgbClr val="2D2DB9"/>
                </a:solidFill>
                <a:latin typeface="Monotype Corsiva" pitchFamily="66" charset="0"/>
              </a:rPr>
              <a:t>            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При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формировании предметно-развивающей среды в нашей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разновозрастной группе,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я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 старалась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сделать предметно-развивающую среду разнообразной, яркой, информативно богатой. </a:t>
            </a: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 Я соблюдала принцип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зонирования. 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914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Desktop\педсовет\фото с телефона\ремонт\20230517_1237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772816"/>
            <a:ext cx="4457466" cy="3803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едсовет\фото с телефона\ремонт\20230517_1237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1266131"/>
            <a:ext cx="5143325" cy="360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4978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altLang="ru-RU" sz="2000" b="1" dirty="0" smtClean="0">
                <a:solidFill>
                  <a:srgbClr val="2D2DB9"/>
                </a:solidFill>
                <a:latin typeface="Monotype Corsiva" pitchFamily="66" charset="0"/>
              </a:rPr>
              <a:t>            В </a:t>
            </a:r>
            <a:r>
              <a:rPr lang="ru-RU" altLang="ru-RU" sz="2000" b="1" dirty="0">
                <a:solidFill>
                  <a:srgbClr val="2D2DB9"/>
                </a:solidFill>
                <a:latin typeface="Monotype Corsiva" pitchFamily="66" charset="0"/>
              </a:rPr>
              <a:t>группе созданы условия для разных видов детской деятельности (игровой, продуктивной и познавательно-исследовательской). вида деятельности.</a:t>
            </a:r>
            <a:endParaRPr lang="en-US" altLang="ru-RU" sz="2000" b="1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user\Desktop\педсовет\фото с телефона\ремонт\20230517_123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308" y="896797"/>
            <a:ext cx="5072673" cy="3036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педсовет\фото с телефона\ремонт\20230517_1238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198058"/>
            <a:ext cx="3855094" cy="3625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педсовет\фото с телефона\рппс\20230517_07585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149145" y="1268412"/>
            <a:ext cx="4171473" cy="331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60432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Нравственно-патриотический центр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95536" y="3933056"/>
            <a:ext cx="37444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Здравствуй, Родина Моя!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Очень я люблю тебя.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Необъятные просторы,</a:t>
            </a:r>
          </a:p>
          <a:p>
            <a:r>
              <a:rPr lang="ru-RU" alt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Наши русские берёзы,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Разноцветные поля – </a:t>
            </a:r>
          </a:p>
          <a:p>
            <a:r>
              <a:rPr lang="ru-RU" sz="2800" dirty="0" smtClean="0">
                <a:solidFill>
                  <a:schemeClr val="accent2"/>
                </a:solidFill>
                <a:latin typeface="Monotype Corsiva" pitchFamily="66" charset="0"/>
              </a:rPr>
              <a:t>Это всё моя земля!</a:t>
            </a:r>
            <a:endParaRPr lang="ru-RU" sz="2800" dirty="0"/>
          </a:p>
        </p:txBody>
      </p:sp>
      <p:pic>
        <p:nvPicPr>
          <p:cNvPr id="17410" name="Picture 2" descr="C:\Users\user\Desktop\педсовет\фото с телефона\рппс\20230517_0749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2271464"/>
            <a:ext cx="4511045" cy="4355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едсовет\фото с телефона\рппс\20230517_075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13" descr="C:\Users\user\Desktop\Фото на разные темы\Фото дети разное\20220606_0945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616347"/>
            <a:ext cx="3366161" cy="252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7873" y="-387424"/>
            <a:ext cx="9053512" cy="1568451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Центр  книг «Здравствуй книга! »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23528" y="764704"/>
            <a:ext cx="5040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На полках книг у нас не счесть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Русских народов книги есть </a:t>
            </a:r>
          </a:p>
          <a:p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Воспитатели детям их читают, </a:t>
            </a:r>
            <a:r>
              <a:rPr lang="ru-RU" alt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а </a:t>
            </a:r>
            <a:r>
              <a:rPr lang="ru-RU" altLang="ru-RU" sz="3200" dirty="0">
                <a:solidFill>
                  <a:schemeClr val="accent2"/>
                </a:solidFill>
                <a:latin typeface="Monotype Corsiva" pitchFamily="66" charset="0"/>
              </a:rPr>
              <a:t>дети героями себя представляют </a:t>
            </a:r>
          </a:p>
        </p:txBody>
      </p:sp>
      <p:pic>
        <p:nvPicPr>
          <p:cNvPr id="5" name="Picture 2" descr="C:\Users\user\Desktop\педсовет\фото с телефона\рппс\20230517_0748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15646">
            <a:off x="4297869" y="1723396"/>
            <a:ext cx="5170896" cy="392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6" y="3319410"/>
            <a:ext cx="4417961" cy="331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05825" cy="61277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— эстетическое развитие»</a:t>
            </a: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r>
              <a:rPr lang="ru-RU" altLang="ru-RU" sz="1800" b="1" i="1" u="sng" smtClean="0">
                <a:solidFill>
                  <a:srgbClr val="2D2DB9"/>
                </a:solidFill>
              </a:rPr>
              <a:t/>
            </a:r>
            <a:br>
              <a:rPr lang="ru-RU" altLang="ru-RU" sz="1800" b="1" i="1" u="sng" smtClean="0">
                <a:solidFill>
                  <a:srgbClr val="2D2DB9"/>
                </a:solidFill>
              </a:rPr>
            </a:br>
            <a:endParaRPr lang="ru-RU" altLang="ru-RU" sz="1800" smtClean="0"/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81990" y="620688"/>
            <a:ext cx="50498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 smtClean="0">
                <a:solidFill>
                  <a:srgbClr val="00B050"/>
                </a:solidFill>
                <a:latin typeface="Monotype Corsiva" pitchFamily="66" charset="0"/>
              </a:rPr>
              <a:t>Центр </a:t>
            </a:r>
            <a:r>
              <a:rPr lang="ru-RU" altLang="ru-RU" sz="3200" dirty="0">
                <a:solidFill>
                  <a:srgbClr val="00B050"/>
                </a:solidFill>
                <a:latin typeface="Monotype Corsiva" pitchFamily="66" charset="0"/>
              </a:rPr>
              <a:t>ИЗО деятельности </a:t>
            </a: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112806" y="1179488"/>
            <a:ext cx="4608513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И в десять лет, и в семь, и в пять - Все дети любят рисовать.  </a:t>
            </a:r>
          </a:p>
        </p:txBody>
      </p:sp>
      <p:pic>
        <p:nvPicPr>
          <p:cNvPr id="7" name="Picture 2" descr="C:\Users\user\Desktop\педсовет\фото с телефона\рппс\20230517_0753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584979"/>
            <a:ext cx="4097109" cy="293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педсовет\фото с телефона\рппс\20230517_075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93735" cy="258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721319" y="3429000"/>
            <a:ext cx="4104456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И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каждый смело нарисует Всё,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его интересует. </a:t>
            </a:r>
          </a:p>
        </p:txBody>
      </p:sp>
      <p:pic>
        <p:nvPicPr>
          <p:cNvPr id="10" name="Picture 2" descr="C:\Users\user\Desktop\педсовет\фото с телефона\ремонт\20221027_0957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368" y="2069060"/>
            <a:ext cx="4693573" cy="402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027487" y="26292"/>
            <a:ext cx="4400550" cy="1800225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Центр  </a:t>
            </a:r>
            <a:b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двигательной активности</a:t>
            </a:r>
          </a:p>
        </p:txBody>
      </p:sp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251520" y="2924944"/>
            <a:ext cx="4752528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Наши дети физкультуру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 просто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обожают </a:t>
            </a:r>
            <a:endParaRPr lang="ru-RU" altLang="ru-RU" sz="32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силу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r>
              <a:rPr lang="ru-RU" altLang="ru-RU" sz="3200" dirty="0" smtClean="0">
                <a:solidFill>
                  <a:srgbClr val="2D2DB9"/>
                </a:solidFill>
                <a:latin typeface="Monotype Corsiva" pitchFamily="66" charset="0"/>
              </a:rPr>
              <a:t>дух, мускулатуру </a:t>
            </a:r>
            <a:r>
              <a:rPr lang="ru-RU" altLang="ru-RU" sz="3200" dirty="0">
                <a:solidFill>
                  <a:srgbClr val="2D2DB9"/>
                </a:solidFill>
                <a:latin typeface="Monotype Corsiva" pitchFamily="66" charset="0"/>
              </a:rPr>
              <a:t>в играх  укрепляют !</a:t>
            </a:r>
          </a:p>
        </p:txBody>
      </p:sp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41" y="404664"/>
            <a:ext cx="3349625" cy="2074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3" descr="C:\Users\user\Desktop\педсовет\фото с телефона\рппс\20230517_08050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5064">
            <a:off x="3896488" y="2524904"/>
            <a:ext cx="4895632" cy="351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116632"/>
            <a:ext cx="6480720" cy="2381601"/>
          </a:xfrm>
        </p:spPr>
        <p:txBody>
          <a:bodyPr/>
          <a:lstStyle/>
          <a:p>
            <a:pPr lvl="0" algn="ct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alt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у дошкольников  основ безопасности жизнедеятельности и здорового образа жизни»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педсовет\фото с телефона\Азбука здоровья\20230220_094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72545">
            <a:off x="-8376" y="625593"/>
            <a:ext cx="3545702" cy="2659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педсовет\фото с телефона\Азбука здоровья\20230220_0955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60971">
            <a:off x="4937320" y="3142866"/>
            <a:ext cx="4276111" cy="320708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 descr="C:\Users\user\Desktop\педсовет\фото с телефона\Азбука здоровья\20230220_0954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14092" y="2991211"/>
            <a:ext cx="5000209" cy="3750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6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Центр безопасности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799123" y="1005510"/>
            <a:ext cx="5832648" cy="1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Способ безопасный самый: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Перейти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дорогу с мамой.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Уж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она не подведёт Нас за ручку доведет. </a:t>
            </a:r>
          </a:p>
        </p:txBody>
      </p:sp>
      <p:pic>
        <p:nvPicPr>
          <p:cNvPr id="8" name="Picture 2" descr="C:\Users\user\Desktop\педсовет\фото с телефона\рппс\20230517_075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32584">
            <a:off x="1098479" y="2192335"/>
            <a:ext cx="3584426" cy="477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60515" y="500675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4" descr="C:\Users\user\Desktop\педсовет\фото с телефона\рппс\20230517_0801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7749">
            <a:off x="4893709" y="2968970"/>
            <a:ext cx="4270366" cy="320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843808" y="0"/>
            <a:ext cx="5976938" cy="431800"/>
          </a:xfrm>
        </p:spPr>
        <p:txBody>
          <a:bodyPr/>
          <a:lstStyle/>
          <a:p>
            <a:pPr algn="r"/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2400" i="1" dirty="0" smtClean="0">
                <a:solidFill>
                  <a:schemeClr val="accent2"/>
                </a:solidFill>
                <a:latin typeface="Monotype Corsiva" pitchFamily="66" charset="0"/>
              </a:rPr>
              <a:t>ПДД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2195736" y="633365"/>
            <a:ext cx="4824413" cy="17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Но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гораздо будет лучше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Если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нас она научит,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Как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без бед и по уму </a:t>
            </a:r>
            <a:endParaRPr lang="ru-RU" altLang="ru-RU" sz="28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800" dirty="0" smtClean="0">
                <a:solidFill>
                  <a:srgbClr val="2D2DB9"/>
                </a:solidFill>
                <a:latin typeface="Monotype Corsiva" pitchFamily="66" charset="0"/>
              </a:rPr>
              <a:t>Сделать </a:t>
            </a:r>
            <a:r>
              <a:rPr lang="ru-RU" altLang="ru-RU" sz="2800" dirty="0">
                <a:solidFill>
                  <a:srgbClr val="2D2DB9"/>
                </a:solidFill>
                <a:latin typeface="Monotype Corsiva" pitchFamily="66" charset="0"/>
              </a:rPr>
              <a:t>это самому.</a:t>
            </a:r>
          </a:p>
        </p:txBody>
      </p:sp>
      <p:pic>
        <p:nvPicPr>
          <p:cNvPr id="9" name="Picture 3" descr="C:\Users\user\Desktop\педсовет\фото с телефона\рппс\20230517_08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72516" y="51267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3" descr="C:\Users\user\Desktop\педсовет\фото с телефона\разные\20230127_094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420888"/>
            <a:ext cx="492465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Фото на разные темы\ПДД детский сад\20220926_1725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3210" y="1085107"/>
            <a:ext cx="3834266" cy="31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7" descr="C:\Users\user\Desktop\Фото на разные темы\ПДД детский сад\20220926_1724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150276"/>
            <a:ext cx="3636579" cy="253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-33530" y="0"/>
            <a:ext cx="91775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Цели </a:t>
            </a:r>
            <a:r>
              <a:rPr lang="ru-RU" altLang="ru-RU" sz="2800" b="1" dirty="0" err="1" smtClean="0">
                <a:solidFill>
                  <a:srgbClr val="00B050"/>
                </a:solidFill>
                <a:latin typeface="Monotype Corsiva" pitchFamily="66" charset="0"/>
              </a:rPr>
              <a:t>воспитательно</a:t>
            </a:r>
            <a:r>
              <a:rPr lang="ru-RU" alt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-образовательной работы на 2022-2023 у/г :</a:t>
            </a:r>
            <a:r>
              <a:rPr lang="ru-RU" sz="2800" dirty="0"/>
              <a:t/>
            </a:r>
            <a:br>
              <a:rPr lang="ru-RU" sz="2800" dirty="0"/>
            </a:b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0" y="425853"/>
            <a:ext cx="89644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  <a:defRPr/>
            </a:pPr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построение </a:t>
            </a: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образовательной деятельности на основе современных 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 образовательных </a:t>
            </a: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технологий, обеспечивающих сотворчество взрослых и детей, ориентированного на интересы и возможности каждого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ребёнка; </a:t>
            </a:r>
          </a:p>
          <a:p>
            <a:pPr algn="just">
              <a:buFont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    повышение компетентности педагога, через активные формы работы; </a:t>
            </a:r>
          </a:p>
          <a:p>
            <a:pPr algn="just">
              <a:buFont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     повышение социально-педагогической компетентности родителей.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3530" y="2636912"/>
            <a:ext cx="9177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800" b="1" dirty="0">
                <a:solidFill>
                  <a:srgbClr val="0070C0"/>
                </a:solidFill>
                <a:latin typeface="Monotype Corsiva" pitchFamily="66" charset="0"/>
              </a:rPr>
              <a:t>Задачи </a:t>
            </a:r>
            <a:r>
              <a:rPr lang="ru-RU" altLang="ru-RU" sz="2800" b="1" dirty="0" err="1">
                <a:solidFill>
                  <a:srgbClr val="0070C0"/>
                </a:solidFill>
                <a:latin typeface="Monotype Corsiva" pitchFamily="66" charset="0"/>
              </a:rPr>
              <a:t>воспитательно</a:t>
            </a:r>
            <a:r>
              <a:rPr lang="ru-RU" altLang="ru-RU" sz="2800" b="1" dirty="0">
                <a:solidFill>
                  <a:srgbClr val="0070C0"/>
                </a:solidFill>
                <a:latin typeface="Monotype Corsiva" pitchFamily="66" charset="0"/>
              </a:rPr>
              <a:t>-образовательной работы на 2022-2023 </a:t>
            </a:r>
            <a:r>
              <a:rPr lang="ru-RU" alt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у/ г: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41571"/>
            <a:ext cx="88569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dirty="0">
                <a:solidFill>
                  <a:srgbClr val="0070C0"/>
                </a:solidFill>
                <a:latin typeface="Monotype Corsiva" pitchFamily="66" charset="0"/>
              </a:rPr>
              <a:t>1. Продолжать работу, направленную на обогащение социального опыта ребенка через реализацию игровых и познавательных проектов, конструктивной деятельности.</a:t>
            </a:r>
          </a:p>
          <a:p>
            <a:pPr algn="just">
              <a:defRPr/>
            </a:pPr>
            <a:r>
              <a:rPr lang="ru-RU" sz="2200" dirty="0">
                <a:solidFill>
                  <a:srgbClr val="0070C0"/>
                </a:solidFill>
                <a:latin typeface="Monotype Corsiva" pitchFamily="66" charset="0"/>
              </a:rPr>
              <a:t>2. Обеспечить позитивную социализацию дошкольников, поддержку детской инициативы и творчества в детском саду.</a:t>
            </a:r>
          </a:p>
          <a:p>
            <a:pPr algn="just">
              <a:defRPr/>
            </a:pPr>
            <a:r>
              <a:rPr lang="ru-RU" sz="2200" dirty="0">
                <a:solidFill>
                  <a:srgbClr val="0070C0"/>
                </a:solidFill>
                <a:latin typeface="Monotype Corsiva" pitchFamily="66" charset="0"/>
              </a:rPr>
              <a:t>3. Создание условий для полноценного развития личности ребёнка через духовно-нравственное и патриотическое воспитание.</a:t>
            </a:r>
          </a:p>
          <a:p>
            <a:pPr algn="just">
              <a:defRPr/>
            </a:pPr>
            <a:r>
              <a:rPr lang="ru-RU" sz="2200" dirty="0">
                <a:solidFill>
                  <a:srgbClr val="0070C0"/>
                </a:solidFill>
                <a:latin typeface="Monotype Corsiva" pitchFamily="66" charset="0"/>
              </a:rPr>
              <a:t>4. Приобщать детей к культуре безопасности жизнедеятельности, обеспечить им эмоциональное благополучие, на основе педагогических </a:t>
            </a:r>
            <a:r>
              <a:rPr lang="ru-RU" sz="2200" dirty="0" err="1">
                <a:solidFill>
                  <a:srgbClr val="0070C0"/>
                </a:solidFill>
                <a:latin typeface="Monotype Corsiva" pitchFamily="66" charset="0"/>
              </a:rPr>
              <a:t>здоровьесберегающих</a:t>
            </a:r>
            <a:r>
              <a:rPr lang="ru-RU" sz="2200" dirty="0">
                <a:solidFill>
                  <a:srgbClr val="0070C0"/>
                </a:solidFill>
                <a:latin typeface="Monotype Corsiva" pitchFamily="66" charset="0"/>
              </a:rPr>
              <a:t> технологий, через реализацию инновационных подходов и использование новых форм взаимодействия с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96510" y="7450"/>
            <a:ext cx="7713663" cy="11430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Центры сюжетно-ролевых игр 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28416" y="992155"/>
            <a:ext cx="25288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«Парикмахерская» </a:t>
            </a:r>
          </a:p>
        </p:txBody>
      </p:sp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6156176" y="1626113"/>
            <a:ext cx="243006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«Волшебная кухня»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3851920" y="1433480"/>
            <a:ext cx="162256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latin typeface="Monotype Corsiva" pitchFamily="66" charset="0"/>
              </a:rPr>
              <a:t>«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У доктора»</a:t>
            </a:r>
            <a:endParaRPr lang="ru-RU" altLang="ru-RU" sz="2400" dirty="0">
              <a:solidFill>
                <a:srgbClr val="2D2DB9"/>
              </a:solidFill>
              <a:latin typeface="Monotype Corsiva" pitchFamily="66" charset="0"/>
            </a:endParaRPr>
          </a:p>
        </p:txBody>
      </p:sp>
      <p:pic>
        <p:nvPicPr>
          <p:cNvPr id="10" name="Picture 2" descr="C:\Users\user\Desktop\педсовет\фото с телефона\ремонт\20221026_081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90073" y="1928791"/>
            <a:ext cx="3962497" cy="2971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 descr="C:\Users\user\Desktop\педсовет\фото с телефона\ремонт\20221026_08173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"/>
          <a:stretch/>
        </p:blipFill>
        <p:spPr bwMode="auto">
          <a:xfrm rot="5400000">
            <a:off x="5364368" y="2867948"/>
            <a:ext cx="4449204" cy="286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педсовет\фото с телефона\рппс\20230517_0748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35667" y="2695888"/>
            <a:ext cx="4537304" cy="2884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Центр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267744" y="1103076"/>
            <a:ext cx="4897437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Раз, два, три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сложи детали,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Чтоб они машиной стали.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Собери гараж. Потом Не забудь построить дом.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Можно к самому порогу Проложить еще дорогу,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925" y="373883"/>
            <a:ext cx="2210568" cy="22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75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93717" y="3429480"/>
            <a:ext cx="3891158" cy="291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756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871" y="3224089"/>
            <a:ext cx="4486895" cy="230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 descr="C:\Users\user\Desktop\педсовет\фото с телефона\рппс\20230517_07582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427579" y="3664907"/>
            <a:ext cx="1839396" cy="4247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Центр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159000" y="1118152"/>
            <a:ext cx="4897437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Выбрать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место для моста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endParaRPr lang="ru-RU" altLang="ru-RU" sz="2400" dirty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То-то будет красота! 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734953"/>
            <a:ext cx="1902989" cy="19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user\Desktop\педсовет\фото с телефона\разные\20221212_16553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624167">
            <a:off x="5284012" y="1931819"/>
            <a:ext cx="4708003" cy="264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7" descr="C:\Users\user\Desktop\педсовет\фото с телефона\разные\20221216_1604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886">
            <a:off x="55116" y="3439174"/>
            <a:ext cx="3541302" cy="265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 descr="C:\Users\user\Desktop\педсовет\фото с телефона\разные\20230127_09263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379" y="1897468"/>
            <a:ext cx="3372678" cy="276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7584" y="80168"/>
            <a:ext cx="6913563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>                    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«Познавательное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Центр конструирования </a:t>
            </a: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40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2627784" y="1118152"/>
            <a:ext cx="4897437" cy="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Из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конструктора такого </a:t>
            </a:r>
            <a:endParaRPr lang="ru-RU" altLang="ru-RU" sz="24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Что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ни сделай </a:t>
            </a:r>
            <a:r>
              <a:rPr lang="ru-RU" alt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- </a:t>
            </a:r>
            <a:r>
              <a:rPr lang="ru-RU" altLang="ru-RU" sz="2400" dirty="0">
                <a:solidFill>
                  <a:schemeClr val="accent2"/>
                </a:solidFill>
                <a:latin typeface="Monotype Corsiva" pitchFamily="66" charset="0"/>
              </a:rPr>
              <a:t>все толково!</a:t>
            </a:r>
          </a:p>
        </p:txBody>
      </p:sp>
      <p:pic>
        <p:nvPicPr>
          <p:cNvPr id="13317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9081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394"/>
            <a:ext cx="1754203" cy="17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user\Desktop\педсовет\фото с телефона\разные\20221110_1613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214" y="3830241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8" descr="C:\Users\user\Desktop\педсовет\фото с телефона\разные\20230418_10463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148342"/>
            <a:ext cx="3276798" cy="317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педсовет\фото с телефона\разные\20221130_10485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803597"/>
            <a:ext cx="4037013" cy="2165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Центр музыки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389535" cy="107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692696"/>
            <a:ext cx="2457028" cy="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3860330" y="1683747"/>
            <a:ext cx="4735709" cy="16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Музыкальный уголок </a:t>
            </a: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  Под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пианино мы поём,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И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пляшем и играем!  В просторном зале игровом Мы вовсе не скучаем! И в группе куклы не скучают! Там музыкальный уголок!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В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нём дети громко так играют,-  </a:t>
            </a:r>
            <a:endParaRPr lang="ru-RU" alt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dirty="0" smtClean="0">
                <a:solidFill>
                  <a:schemeClr val="accent2"/>
                </a:solidFill>
                <a:latin typeface="Monotype Corsiva" pitchFamily="66" charset="0"/>
              </a:rPr>
              <a:t>Трясется </a:t>
            </a:r>
            <a:r>
              <a:rPr lang="ru-RU" altLang="ru-RU" dirty="0">
                <a:solidFill>
                  <a:schemeClr val="accent2"/>
                </a:solidFill>
                <a:latin typeface="Monotype Corsiva" pitchFamily="66" charset="0"/>
              </a:rPr>
              <a:t>даже потолок!</a:t>
            </a:r>
          </a:p>
        </p:txBody>
      </p:sp>
      <p:pic>
        <p:nvPicPr>
          <p:cNvPr id="8" name="Picture 2" descr="C:\Users\user\Desktop\педсовет\фото с телефона\ремонт\20221026_0818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14750">
            <a:off x="-290273" y="2338751"/>
            <a:ext cx="4763890" cy="3572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C:\Users\user\Desktop\педсовет\фото с телефона\разные\20221103_17170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5536" y="3422428"/>
            <a:ext cx="4434189" cy="3435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339752" y="67114"/>
            <a:ext cx="6336754" cy="1296318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Центр  театрализации </a:t>
            </a: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2006631" y="980728"/>
            <a:ext cx="3960440" cy="215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Очень мы </a:t>
            </a: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театры любим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, </a:t>
            </a:r>
            <a:endParaRPr lang="ru-RU" altLang="ru-RU" sz="2400" dirty="0" smtClean="0">
              <a:solidFill>
                <a:srgbClr val="2D2DB9"/>
              </a:solidFill>
              <a:latin typeface="Monotype Corsiva" pitchFamily="66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400" dirty="0" smtClean="0">
                <a:solidFill>
                  <a:srgbClr val="2D2DB9"/>
                </a:solidFill>
                <a:latin typeface="Monotype Corsiva" pitchFamily="66" charset="0"/>
              </a:rPr>
              <a:t>Круглый </a:t>
            </a:r>
            <a:r>
              <a:rPr lang="ru-RU" altLang="ru-RU" sz="2400" dirty="0">
                <a:solidFill>
                  <a:srgbClr val="2D2DB9"/>
                </a:solidFill>
                <a:latin typeface="Monotype Corsiva" pitchFamily="66" charset="0"/>
              </a:rPr>
              <a:t>год мы с ними дружим: В нашей группе все актеры, Кукловоды и танцоры, Акробаты и жонглёры, Балерины, режиссёры! </a:t>
            </a:r>
          </a:p>
        </p:txBody>
      </p:sp>
      <p:pic>
        <p:nvPicPr>
          <p:cNvPr id="16389" name="Рисунок 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67" y="332656"/>
            <a:ext cx="17732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педсовет\фото с телефона\рппс\20230517_08035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4"/>
          <a:stretch/>
        </p:blipFill>
        <p:spPr bwMode="auto">
          <a:xfrm rot="5400000">
            <a:off x="4496420" y="2599379"/>
            <a:ext cx="4903687" cy="331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рппс\20230517_080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891184" y="3119963"/>
            <a:ext cx="3495822" cy="3479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8918" y="189762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382325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00199" cy="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педсовет\Фото мероприятия детский сад\Осень - октябрь\20221103_1716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4800535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педсовет\Фото мероприятия детский сад\Осень - октябрь\IMG-20221103-WA00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13" y="3717032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5" descr="C:\Users\user\Desktop\педсовет\Фото мероприятия детский сад\Осень - октябрь\IMG-20221104-WA000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655370"/>
            <a:ext cx="3240360" cy="306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4940" y="18864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2403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853" y="1196752"/>
            <a:ext cx="398663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user\Desktop\педсовет\Фото мероприятия детский сад\День матери - ноябрь\20221125_1419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педсовет\Фото мероприятия детский сад\День матери - ноябрь\20221130_1124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344" y="2774746"/>
            <a:ext cx="5161656" cy="387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4940" y="18864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32403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05" y="1196788"/>
            <a:ext cx="3986638" cy="144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user\Desktop\педсовет\Фото мероприятия детский сад\Новый год - декабрь\20221229_171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383954" cy="3287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user\Desktop\педсовет\Фото мероприятия детский сад\Новый год - декабрь\IMG-20221229-WA00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27" y="2852936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4940" y="18864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52207"/>
            <a:ext cx="32403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86638" cy="144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user\Desktop\педсовет\Фото мероприятия детский сад\80 лет - Юбилей школы\20230522_141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1626"/>
            <a:ext cx="4379389" cy="3284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user\Desktop\педсовет\Фото мероприятия детский сад\80 лет - Юбилей школы\20230522_1418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932" y="3689648"/>
            <a:ext cx="509483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05167" y="0"/>
            <a:ext cx="7344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Центр для родителей (приёмная)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0" y="620688"/>
            <a:ext cx="305983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Дружно </a:t>
            </a:r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выстроившись в ряд,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Наши шкафчики стоят.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Нас тепло встречают –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Вещи принимают.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А вот нашей маме,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Да и папе тоже-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«Уголок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родительский</a:t>
            </a:r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Здорово поможет: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«МАМЫ и ПАПЫ!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Прочтите внимательно!</a:t>
            </a:r>
          </a:p>
          <a:p>
            <a:r>
              <a:rPr lang="ru-RU" sz="1600" dirty="0">
                <a:solidFill>
                  <a:srgbClr val="002060"/>
                </a:solidFill>
                <a:latin typeface="Monotype Corsiva" pitchFamily="66" charset="0"/>
              </a:rPr>
              <a:t>Это сгодится вам обязательно!»</a:t>
            </a:r>
            <a:endParaRPr lang="ru-RU" altLang="ru-RU" sz="2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 descr="C:\Users\user\Desktop\педсовет\фото с телефона\ремонт\20221209_075330(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1" y="3484277"/>
            <a:ext cx="4178801" cy="325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\фото с телефона\ремонт\20221026_0809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812325" y="967709"/>
            <a:ext cx="4113600" cy="2278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педсовет\фото с телефона\ремонт\20230517_0803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54058"/>
            <a:ext cx="4101921" cy="3076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педсовет\фото с телефона\ремонт\20221026_081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28923"/>
            <a:ext cx="3597796" cy="2698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4940" y="18864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3312368" cy="1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18741"/>
            <a:ext cx="2238400" cy="8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C:\Users\user\Desktop\педсовет\Фото мероприятия детский сад\23 февраля\20230221_143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464496" cy="334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user\Desktop\педсовет\Фото мероприятия детский сад\23 февраля\20230221_1435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496" y="1014806"/>
            <a:ext cx="3855250" cy="2743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user\Desktop\педсовет\Фото мероприятия детский сад\23 февраля\IMG-20230221-WA00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733" y="3758000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24940" y="188640"/>
            <a:ext cx="7489825" cy="792163"/>
          </a:xfrm>
        </p:spPr>
        <p:txBody>
          <a:bodyPr/>
          <a:lstStyle/>
          <a:p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1800" i="1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ОО «Художественно - эстетическое развитие»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</a:t>
            </a:r>
            <a:r>
              <a:rPr lang="ru-RU" altLang="ru-RU" sz="3200" i="1" dirty="0" smtClean="0">
                <a:solidFill>
                  <a:schemeClr val="accent2"/>
                </a:solidFill>
                <a:latin typeface="Monotype Corsiva" pitchFamily="66" charset="0"/>
              </a:rPr>
              <a:t>Наши мероприятия</a:t>
            </a:r>
            <a: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  <a:t/>
            </a:r>
            <a:br>
              <a:rPr lang="ru-RU" altLang="ru-RU" sz="3200" i="1" dirty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</a:t>
            </a:r>
            <a:br>
              <a:rPr lang="ru-RU" altLang="ru-RU" sz="3200" i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alt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428" y="4941168"/>
            <a:ext cx="3312368" cy="14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18741"/>
            <a:ext cx="2238400" cy="8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Users\user\Desktop\педсовет\Фото мероприятия детский сад\Выпускной 2023 - май\IMG-20230512-WA000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3733" y="1046038"/>
            <a:ext cx="4404871" cy="2526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:\Users\user\Desktop\педсовет\Фото мероприятия детский сад\Выпускной 2023 - май\IMG-20230513-WA0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89982"/>
            <a:ext cx="4580216" cy="3435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:\Users\user\Desktop\педсовет\Фото мероприятия детский сад\Выпускной 2023 - май\IMG-20230513-WA0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30" y="3560047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-55298" y="-315416"/>
            <a:ext cx="9053512" cy="1568451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Центр дидактических игр «Игротека»</a:t>
            </a:r>
          </a:p>
        </p:txBody>
      </p:sp>
      <p:pic>
        <p:nvPicPr>
          <p:cNvPr id="5" name="Picture 2" descr="C:\Users\user\Desktop\педсовет\фото с телефона\рппс\20230517_0757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712753" y="2017008"/>
            <a:ext cx="4980809" cy="3340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едсовет\фото с телефона\рппс\20230517_0758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988230" y="2021792"/>
            <a:ext cx="4963676" cy="3347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 descr="C:\Users\user\Desktop\педсовет\фото с телефона\рппс\20230517_08064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47045" y="3552523"/>
            <a:ext cx="2958316" cy="3240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136129" y="486380"/>
            <a:ext cx="4499744" cy="936327"/>
          </a:xfrm>
        </p:spPr>
        <p:txBody>
          <a:bodyPr/>
          <a:lstStyle/>
          <a:p>
            <a:pPr algn="ctr"/>
            <a:r>
              <a:rPr lang="ru-RU" altLang="ru-RU" sz="4000" dirty="0" smtClean="0">
                <a:solidFill>
                  <a:srgbClr val="00B050"/>
                </a:solidFill>
                <a:latin typeface="Monotype Corsiva" pitchFamily="66" charset="0"/>
              </a:rPr>
              <a:t>Центр  природы </a:t>
            </a:r>
          </a:p>
        </p:txBody>
      </p:sp>
      <p:pic>
        <p:nvPicPr>
          <p:cNvPr id="19462" name="Рисунок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611" y="-41767"/>
            <a:ext cx="2195389" cy="192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136"/>
            <a:ext cx="2195736" cy="19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45" y="1769913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user\Desktop\педсовет\фото с телефона\огород\20230331_1043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769914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 descr="C:\Users\user\Desktop\педсовет\фото с телефона\огород\20230331_1051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24150">
            <a:off x="60331" y="4984171"/>
            <a:ext cx="2075073" cy="155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7" descr="C:\Users\user\Desktop\педсовет\фото с телефона\огород\20230331_1056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7713">
            <a:off x="1792434" y="4972834"/>
            <a:ext cx="1989657" cy="149224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8" descr="C:\Users\user\Desktop\педсовет\фото с телефона\огород\20230331_1101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68196">
            <a:off x="3355796" y="5019913"/>
            <a:ext cx="2060411" cy="154530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9" descr="C:\Users\user\Desktop\педсовет\фото с телефона\огород\20230331_11052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27906">
            <a:off x="5114303" y="5049701"/>
            <a:ext cx="1980974" cy="148573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0" descr="C:\Users\user\Desktop\педсовет\фото с телефона\огород\20230331_11083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432054">
            <a:off x="6781051" y="5058885"/>
            <a:ext cx="1996993" cy="14977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3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58232" y="-99392"/>
            <a:ext cx="4499744" cy="93632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B050"/>
                </a:solidFill>
                <a:latin typeface="Monotype Corsiva" pitchFamily="66" charset="0"/>
              </a:rPr>
              <a:t>Центр  природы </a:t>
            </a:r>
          </a:p>
        </p:txBody>
      </p:sp>
      <p:pic>
        <p:nvPicPr>
          <p:cNvPr id="6" name="Picture 11" descr="C:\Users\user\Desktop\педсовет\фото с телефона\рппс\20230517_075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529033" cy="264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user\Desktop\педсовет\фото с телефона\рппс\20230517_0755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476671"/>
            <a:ext cx="3273164" cy="2790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 descr="C:\Users\user\Desktop\педсовет\фото с телефона\рппс\20230517_0758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788" y="2094227"/>
            <a:ext cx="3378597" cy="253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 descr="C:\Users\user\Desktop\педсовет\фото с телефона\рппс\20230517_0757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741234"/>
            <a:ext cx="2862716" cy="2116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3" descr="C:\Users\user\Desktop\педсовет\фото с телефона\рппс\20230517_0756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39" y="4221088"/>
            <a:ext cx="3209098" cy="2406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2" descr="C:\Users\user\Desktop\педсовет\фото с телефона\рппс\20230517_0758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564" y="3662838"/>
            <a:ext cx="3077436" cy="264648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69783" y="0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Сотрудничество детского сада и МКУК КДЦ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user\Desktop\педсовет\фото с телефона\кдц\20220928_1118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20" y="613825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педсовет\фото с телефона\кдц\20220928_1116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9442" y="476672"/>
            <a:ext cx="4037013" cy="302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едсовет\фото с телефона\кдц\20230222_1121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20" y="364158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Pictures\2023-05-25 1\1 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151195"/>
            <a:ext cx="2471739" cy="350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Адаптация маленьких дошколят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35688"/>
              </p:ext>
            </p:extLst>
          </p:nvPr>
        </p:nvGraphicFramePr>
        <p:xfrm>
          <a:off x="467544" y="1267690"/>
          <a:ext cx="8424935" cy="331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739"/>
                <a:gridCol w="1499352"/>
                <a:gridCol w="785375"/>
                <a:gridCol w="856773"/>
                <a:gridCol w="856773"/>
                <a:gridCol w="928171"/>
                <a:gridCol w="785376"/>
                <a:gridCol w="785376"/>
              </a:tblGrid>
              <a:tr h="15694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 поступило детей в детский сад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Легкая степень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Средняя степень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Тяжелая степень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7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2022-2023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2022-2023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2022-2023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2022-2023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6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  </a:t>
                      </a:r>
                    </a:p>
                    <a:p>
                      <a:pPr algn="just"/>
                      <a:r>
                        <a:rPr lang="ru-RU" sz="1400" dirty="0" smtClean="0"/>
                        <a:t>        2             1  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Уровень здоровья дошколят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193716"/>
              </p:ext>
            </p:extLst>
          </p:nvPr>
        </p:nvGraphicFramePr>
        <p:xfrm>
          <a:off x="457199" y="852832"/>
          <a:ext cx="8363274" cy="18560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2094"/>
                <a:gridCol w="692732"/>
                <a:gridCol w="1229654"/>
                <a:gridCol w="1229654"/>
                <a:gridCol w="998813"/>
                <a:gridCol w="1233022"/>
                <a:gridCol w="815952"/>
                <a:gridCol w="658598"/>
                <a:gridCol w="522755"/>
              </a:tblGrid>
              <a:tr h="220541">
                <a:tc rowSpan="2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</a:t>
                      </a:r>
                    </a:p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Средне списочный   состав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vert="vert270"/>
                </a:tc>
                <a:tc gridSpan="4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Заболевания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групп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vert="vert270"/>
                </a:tc>
                <a:tc rowSpan="2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vert="vert270"/>
                </a:tc>
                <a:tc rowSpan="2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vert="vert270"/>
                </a:tc>
              </a:tr>
              <a:tr h="789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Органов дыхания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Органов пищеварения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Кишечная инфекция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Инфекционные заболевания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903">
                <a:tc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2022-2023*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  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174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</a:tr>
              <a:tr h="422903">
                <a:tc gridSpan="9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2023* - с января по май (включительно)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  <a:tc hMerge="1"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764159"/>
              </p:ext>
            </p:extLst>
          </p:nvPr>
        </p:nvGraphicFramePr>
        <p:xfrm>
          <a:off x="456989" y="2924944"/>
          <a:ext cx="8363482" cy="14517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8387"/>
                <a:gridCol w="1320939"/>
                <a:gridCol w="1258254"/>
                <a:gridCol w="962194"/>
                <a:gridCol w="1850373"/>
                <a:gridCol w="1913335"/>
              </a:tblGrid>
              <a:tr h="978216"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Среднесписочный состав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Пропуски </a:t>
                      </a:r>
                      <a:r>
                        <a:rPr lang="ru-RU" sz="1100" dirty="0" smtClean="0">
                          <a:effectLst/>
                        </a:rPr>
                        <a:t>по</a:t>
                      </a:r>
                    </a:p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болезни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  <a:tc>
                  <a:txBody>
                    <a:bodyPr/>
                    <a:lstStyle/>
                    <a:p>
                      <a:pPr marR="482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 1 ребенка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детей с хроническими заболеваниями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ЧБД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/>
                </a:tc>
              </a:tr>
              <a:tr h="473542"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2022-2023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839" marR="44839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2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539750" y="0"/>
            <a:ext cx="8064500" cy="79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Результаты мониторинга уровня готовности к школьному обучению</a:t>
            </a:r>
          </a:p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2022-2023 учебный год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?id=414966528-6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97" y="1340768"/>
            <a:ext cx="1863743" cy="179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4566236"/>
              </p:ext>
            </p:extLst>
          </p:nvPr>
        </p:nvGraphicFramePr>
        <p:xfrm>
          <a:off x="1043608" y="769828"/>
          <a:ext cx="7848872" cy="539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52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-95121" y="7450"/>
            <a:ext cx="9239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Уровень удовлетворённости родителей качеством  образовательных  услуг  д/с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46469"/>
              </p:ext>
            </p:extLst>
          </p:nvPr>
        </p:nvGraphicFramePr>
        <p:xfrm>
          <a:off x="167955" y="469115"/>
          <a:ext cx="8712968" cy="6317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3926"/>
                <a:gridCol w="1049042"/>
              </a:tblGrid>
              <a:tr h="177177"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Оцените, пожалуйста, отношение воспитателей к Вашему ребенку?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Внимательное, доброе отношение.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Иногда бывают трудности, но это не имеет отрицательных последствий нормальное отношение.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1. 90%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2. 10%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2.</a:t>
                      </a:r>
                      <a:r>
                        <a:rPr lang="ru-RU" sz="1050" dirty="0">
                          <a:effectLst/>
                        </a:rPr>
                        <a:t> </a:t>
                      </a: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Насколько в д/с созданы условия для сохранения здоровья детей? Заботится ли детский сад о сохранении здоровья детей?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Да, чувствуется, что здоровье детей является одним из приоритетов в работе детского сада.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1. 100% 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3. Устраивают ли Вас созданные в д/с условия для занятий физической культурой?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Меня устраивают.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Устраивают не в полном объёме.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1. 90%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2. 10%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4. Устраивают ли Вас созданные в д/с условия для занятий искусством и творчеством?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177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1. Меня устраивают.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5. Оцените, пожалуйста, отношения сына (дочери) со сверстниками в д/с?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Как и у всех детей в группе бывают ссоры и конфликты, но моему ребенку удается их разрешить нормальное отношение.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6. Как, на Ваш взгляд, проводятся родительские собрания?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 Собрания проводятся с пользой для родителей, на собраниях всегда интересно, разнообразно.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7. Хотели ли бы Вы принимать участие в мероприятиях д/с?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Да, в качестве зрителя.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8. В какой форме Вы хотели бы участвовать в работе д/с?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651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1. Не ответили</a:t>
                      </a:r>
                    </a:p>
                    <a:p>
                      <a:r>
                        <a:rPr lang="ru-RU" sz="1050" dirty="0">
                          <a:effectLst/>
                        </a:rPr>
                        <a:t>2.Выполнять посильные просьбы педагогов.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1. 20%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2. 80%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9. Каким способом Вы получаете информацию о деятельности д/с?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Информационный стенд в группе. </a:t>
                      </a:r>
                    </a:p>
                    <a:p>
                      <a:r>
                        <a:rPr lang="ru-RU" sz="1050" dirty="0">
                          <a:effectLst/>
                        </a:rPr>
                        <a:t>3. Через общение с воспитателями, директором, другими сотрудниками д/с.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10. Нравится ли Вашему ребёнку ходить в наш детский сад?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Иногда не хочет идти в детский сад.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3. Всегда ходит с удовольствием.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2. 40%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3. 60%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11. Как Вы оцениваете санитарно-гигиенические условия (освещение, тепло, чистота) в детском саду: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Хорошо 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2. 100%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12. Как Вы оцениваете уровень профессионализма воспитателей: </a:t>
                      </a:r>
                      <a:r>
                        <a:rPr lang="ru-RU" sz="1050" dirty="0">
                          <a:effectLst/>
                        </a:rPr>
                        <a:t>	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177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1. Высокий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1. 100%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13. Работники детского сада вежливы и доброжелательны: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1. Да, всегда и в любой ситуации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2. Не всегда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1. 80%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2. 20%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14. Пользуетесь ли Вы сайтом ТМК ОУ «</a:t>
                      </a:r>
                      <a:r>
                        <a:rPr lang="ru-RU" sz="1050" dirty="0" err="1">
                          <a:solidFill>
                            <a:srgbClr val="FF0000"/>
                          </a:solidFill>
                          <a:effectLst/>
                        </a:rPr>
                        <a:t>Диксонская</a:t>
                      </a: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 средняя школа»?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2. Нет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2. 100%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  <a:tr h="1733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FF0000"/>
                          </a:solidFill>
                          <a:effectLst/>
                        </a:rPr>
                        <a:t>15. Как Вы оцениваете организацию и качество питания вашего ребёнка 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1.Питание организовано разнообразно, качественно, вкусно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1. 100%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40" marR="397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6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48057" y="-3583"/>
            <a:ext cx="10380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Центр для воспитанников и их родителей (приёмная)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4" descr="C:\Users\user\Desktop\педсовет\фото с телефона\ремонт\20221026_0809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4428" y="4071161"/>
            <a:ext cx="4137132" cy="2787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педсовет\фото с телефона\ремонт\20221026_0810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8"/>
          <a:stretch/>
        </p:blipFill>
        <p:spPr bwMode="auto">
          <a:xfrm>
            <a:off x="137267" y="362828"/>
            <a:ext cx="3952986" cy="4136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345657" y="1021219"/>
            <a:ext cx="4581281" cy="326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187624" y="846736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Аттестация педагога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672423" y="2254102"/>
            <a:ext cx="5976664" cy="29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Светкиной </a:t>
            </a:r>
            <a:r>
              <a:rPr lang="ru-RU" sz="3600" dirty="0">
                <a:solidFill>
                  <a:srgbClr val="00B050"/>
                </a:solidFill>
                <a:latin typeface="Monotype Corsiva" pitchFamily="66" charset="0"/>
              </a:rPr>
              <a:t>Н.И. п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рисвоена</a:t>
            </a:r>
            <a:r>
              <a:rPr lang="ru-RU" sz="3600" u="sng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u="sng" dirty="0" smtClean="0">
                <a:solidFill>
                  <a:srgbClr val="00B050"/>
                </a:solidFill>
                <a:latin typeface="Monotype Corsiva" pitchFamily="66" charset="0"/>
              </a:rPr>
              <a:t>I</a:t>
            </a:r>
            <a:r>
              <a:rPr lang="ru-RU" sz="3600" u="sng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600" u="sng" dirty="0">
                <a:solidFill>
                  <a:srgbClr val="00B050"/>
                </a:solidFill>
                <a:latin typeface="Monotype Corsiva" pitchFamily="66" charset="0"/>
              </a:rPr>
              <a:t>квалификационная </a:t>
            </a:r>
            <a:r>
              <a:rPr lang="ru-RU" sz="3600" u="sng" dirty="0" smtClean="0">
                <a:solidFill>
                  <a:srgbClr val="00B050"/>
                </a:solidFill>
                <a:latin typeface="Monotype Corsiva" pitchFamily="66" charset="0"/>
              </a:rPr>
              <a:t>категория</a:t>
            </a: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   по должности «воспитатель» 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      на 5 лет с 22.12.2022 года</a:t>
            </a:r>
            <a:endParaRPr lang="ru-RU" sz="3600" u="sng" dirty="0">
              <a:solidFill>
                <a:srgbClr val="00B05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u="sng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2400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5" name="Picture 5" descr="C:\Users\13\Desktop\9a9336ad2c04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170455"/>
            <a:ext cx="21478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j01953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23" y="404664"/>
            <a:ext cx="18097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2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08082" y="18006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Участие педагога в конкурсах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06658"/>
              </p:ext>
            </p:extLst>
          </p:nvPr>
        </p:nvGraphicFramePr>
        <p:xfrm>
          <a:off x="179512" y="715196"/>
          <a:ext cx="8784972" cy="540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Статус (уровень)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Месяц,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Учреждение-организатор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29.03.2018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«Слово педагога»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Всероссийское издание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«Слово педагога»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«ИКТ-компетентность педагога в условиях ФГОС»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– 1 место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01.06.2022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«Оформление помещений, территории, участка»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«До свидания, детский сад»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– 1место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01.06.2022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«День Великой Победы», посвященном Дню Победы в Великой Отечественной войне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«Окна благодарности»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– 1место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01.06.2022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«Растительный мир»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«Наш огород на окне»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07.09.2022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Глава городского поселения Диксон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многолетний добросовестный труд, в связи с 80-летием Обороны поселка Диксон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05.10.2022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ТМК ОУ «Диксонская СШ»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добросовестный и плодотворный труд при подготовке дошкольной группы к новому учебному году, большой личный вклад в ремонте модернизации объектов ТМК ОУ «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Диксонская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СШ», в связи с профессиональным праздником «День дошкольного работника»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0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283690" y="-9939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Участие педагога в конкурсах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92535"/>
              </p:ext>
            </p:extLst>
          </p:nvPr>
        </p:nvGraphicFramePr>
        <p:xfrm>
          <a:off x="179512" y="503305"/>
          <a:ext cx="8784972" cy="52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2"/>
                <a:gridCol w="1464162"/>
                <a:gridCol w="1464162"/>
                <a:gridCol w="1464162"/>
                <a:gridCol w="1464162"/>
                <a:gridCol w="146416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Статус (уровень)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Месяц,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Учреждение-организатор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03.02..2023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ТМК ОУ «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Диксонская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СШ»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 ТМК ОУ «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Диксонская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СШ» выражает Вам искреннюю благодарность за высокий профессионализм, целеустремлённость, творческий подход к дошкольному обучению и воспитанию подрастающего поколения, в связи с празднованием 80-летнего юбилея школы.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Почётная грамота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Городской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 2023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ТМК ОУ «Диксонская СШ»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участие во Всероссийской акции «Сделаем вместе. День сдачи ЕГЭ родителями»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Почётная грамота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«Оформление помещений, территории, участка»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«Зимние окна»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– 1место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Объект 5" descr="C:\Users\user\Downloads\8fb8549be69ff3f41b75c624e901c959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318939"/>
            <a:ext cx="115212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user\Desktop\Портфолио Светкина\ПГ 80 лет школе 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5353722"/>
            <a:ext cx="965351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Портфолио Светкина\БП от Друпповой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333213" y="5241207"/>
            <a:ext cx="1109426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Портфолио Светкина\Дипломы\июнь 2022\Светкина НИ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390204"/>
            <a:ext cx="916272" cy="12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Портфолио Светкина\Дипломы\июнь 2022\Светкин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316074"/>
            <a:ext cx="1021158" cy="14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08082" y="180062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Участие воспитанников в конкурсах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46663"/>
              </p:ext>
            </p:extLst>
          </p:nvPr>
        </p:nvGraphicFramePr>
        <p:xfrm>
          <a:off x="179512" y="715196"/>
          <a:ext cx="8784972" cy="427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/>
                <a:gridCol w="1254996"/>
                <a:gridCol w="1254996"/>
                <a:gridCol w="1254996"/>
                <a:gridCol w="1254996"/>
                <a:gridCol w="1254996"/>
                <a:gridCol w="12549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Статус (уровень)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Месяц, 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Учреждение-организатор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30.10.2022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 ТДНМР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юных чтецов произведений писателей и поэтов Севера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«Литературный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аргиш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2022»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место,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«Олимпиада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Завуч.Ру»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«Викторина для дошкольников»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«Про Деда Мороза»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 (3)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«Олимпиада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Завуч.Ру»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«Викторина для дошкольников»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«Новогодний калейдоскоп»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«Поделки к Новому году»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«Наш друг – снеговик»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«Новогодние украшения»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«Новогодние часы»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Международный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«Новый год»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«Зима»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Всероссийский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25.01.2023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«Солнечный свет»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«Поделки к Новому году»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«Новогодний зимний двор»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Диплом-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Объект 13" descr="C:\Users\user\Downloads\fd56efdc0c7b1b3bf54f3d4e27c35bd7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26" y="4941168"/>
            <a:ext cx="1224137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15" descr="C:\Users\user\Downloads\7b2d61375849cedeea197a86be5a57a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014922"/>
            <a:ext cx="1470057" cy="171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17" descr="C:\Users\user\Downloads\7bd9de68f78dd08c7296ff5b4af9f399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9" y="4942914"/>
            <a:ext cx="1440160" cy="186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C:\Users\user\Pictures\2023-05-23 1\1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65883" y="4764351"/>
            <a:ext cx="1915715" cy="22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23" descr="C:\Users\user\Downloads\d07aed79d094828330dcc1a5acc353f0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12312"/>
            <a:ext cx="1692258" cy="1779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1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08082" y="-143103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Курсовая подготовка педагога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13\Desktop\9a9336ad2c04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68152" cy="228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99896"/>
              </p:ext>
            </p:extLst>
          </p:nvPr>
        </p:nvGraphicFramePr>
        <p:xfrm>
          <a:off x="323528" y="548680"/>
          <a:ext cx="8568952" cy="490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4576"/>
                <a:gridCol w="338437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КПК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Период обучения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952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«Безопасность и антитеррористическая защищённость объектов (территорий) образовательной организации»,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часов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24.01.2022-27.01.2022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8952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«Современные технологии дошкольного образования в деятельности воспитателя согласно ФГОС ДО»,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72 часа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03.06.2022-24.06.2022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«Оказание первой помощи в дошкольной образовательной организации», </a:t>
                      </a: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 часов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 июня 2022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912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«Подготовка ответственных организаторов в аудиториях ППЭ для проведения ГИА-11 в форме ЕГЭ в ППЭ ТОМ»</a:t>
                      </a: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31.03.2023-21.04.2023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безопасным методам и приемам выполнения работ при воздействии вредных и (или) опасных производственных факторов, источников опасности, идентифицированных в рамках специальной оценки условий труда и оценки профессиональных рисков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22.05.2023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92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Обучение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программе профессиональной переподготовке «Логопедия», 520 часа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14.02.2023-08.06.2023</a:t>
                      </a:r>
                      <a:endParaRPr lang="ru-RU" sz="18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08082" y="-143104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Курсовая подготовка педагога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450"/>
            <a:ext cx="8891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План летнего оздоровительного периода 2023 года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Как приобщить ребенка к чтению. . Способы. . Конкурсы по сказкам Блог Татьяны Саксо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312368" cy="246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50027" y="476671"/>
            <a:ext cx="148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u="sng" dirty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  <a:endParaRPr lang="ru-RU" altLang="ru-RU" sz="3600" b="1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6167" y="1123003"/>
            <a:ext cx="5395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dirty="0">
                <a:solidFill>
                  <a:srgbClr val="002060"/>
                </a:solidFill>
              </a:rPr>
              <a:t>Объединить усилия взрослых (воспитателя и родителей воспитанников) по созданию условий, способствующих оздоровлению детского организма в летний период; эмоциональному, личностному, познавательному развитию.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2774739"/>
            <a:ext cx="259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038" y="3421069"/>
            <a:ext cx="86396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solidFill>
                  <a:srgbClr val="00B050"/>
                </a:solidFill>
              </a:rPr>
              <a:t>1. Создавать условия для оздоровления детей, используя благоприятные факторы летнего времени (солнце, воздух, вода), способствовать их физическому развитию, путём оптимизации двигательной активности каждого ребёнка.</a:t>
            </a:r>
          </a:p>
          <a:p>
            <a:pPr algn="just">
              <a:buNone/>
            </a:pPr>
            <a:r>
              <a:rPr lang="ru-RU" dirty="0">
                <a:solidFill>
                  <a:srgbClr val="FF0000"/>
                </a:solidFill>
              </a:rPr>
              <a:t>2. Расширять и уточнять доступные детям знания и представления об объектах природы и природных явлениях, формируя основы экологической культуры  и безопасности жизнедеятельности.</a:t>
            </a:r>
          </a:p>
          <a:p>
            <a:pPr algn="just">
              <a:buNone/>
            </a:pPr>
            <a:r>
              <a:rPr lang="ru-RU" dirty="0">
                <a:solidFill>
                  <a:srgbClr val="00B050"/>
                </a:solidFill>
              </a:rPr>
              <a:t>3. Осуществлять индивидуальную работу в ходе ООД, в процессе прогулок, игровой и бытовой деятельности.</a:t>
            </a:r>
          </a:p>
          <a:p>
            <a:pPr algn="just">
              <a:buNone/>
            </a:pPr>
            <a:r>
              <a:rPr lang="ru-RU" dirty="0">
                <a:solidFill>
                  <a:srgbClr val="FF0000"/>
                </a:solidFill>
              </a:rPr>
              <a:t>5. Осуществлять педагогическое и санитарное просвещение родителей по вопросам воспитания и оздоровления детей.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558078" y="116632"/>
            <a:ext cx="7704138" cy="318211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Группу  всю мы показали,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О себе всё рассказали.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Вас в гости  будем ждать,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Нам есть ещё, что показать…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Users\user\Desktop\педсовет\фото с телефона\день дошк работ\20220927_0934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025990" y="2248030"/>
            <a:ext cx="5138297" cy="385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750916" y="1196752"/>
            <a:ext cx="7704138" cy="112128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9229" y="207016"/>
            <a:ext cx="652751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alt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за</a:t>
            </a:r>
          </a:p>
          <a:p>
            <a:pPr algn="ctr"/>
            <a:r>
              <a:rPr lang="ru-RU" alt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внимание!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690411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59911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023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-128356" y="-1816"/>
            <a:ext cx="10380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Центр выставок (приёмная)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3" descr="C:\Users\user\Desktop\Фото на разные темы\Фото дети разное\20220411_111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42627">
            <a:off x="6059432" y="916141"/>
            <a:ext cx="3408268" cy="2556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Фото на разные темы\Фото дети разное\20220411_1113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6775" y="240096"/>
            <a:ext cx="3084750" cy="2824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Фото на разные темы\Фото дети разное\20220516_0753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6" r="-2891"/>
          <a:stretch/>
        </p:blipFill>
        <p:spPr bwMode="auto">
          <a:xfrm rot="5400000">
            <a:off x="2588068" y="2604664"/>
            <a:ext cx="2871002" cy="255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user\Desktop\Фото на разные темы\Фото дети разное\20220530_1040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65994">
            <a:off x="-178871" y="3822872"/>
            <a:ext cx="3102010" cy="253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user\Desktop\Фото на разные темы\Фото дети разное\20220530_10402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43692" y="1062203"/>
            <a:ext cx="2888827" cy="1868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user\Desktop\Фото на разные темы\Фото дети разное\20220530_10403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750786">
            <a:off x="6370260" y="4070986"/>
            <a:ext cx="2751196" cy="263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Фото на разные темы\Фото дети разное\20220630_10294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1283" y="5124713"/>
            <a:ext cx="3705367" cy="169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-491236" y="0"/>
            <a:ext cx="103805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Стенд фотоотчет «Чем мы занимались»(приёмная)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pic>
        <p:nvPicPr>
          <p:cNvPr id="15" name="Picture 9" descr="C:\Users\user\Desktop\Фото на разные темы\Фото дети разное\20220411_1112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597987" y="1247028"/>
            <a:ext cx="4320480" cy="277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user\Desktop\Фото на разные темы\Фото дети разное\20220530_1051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81181" y="1407442"/>
            <a:ext cx="445364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user\Desktop\Фото на разные темы\Фото дети разное\20220530_1040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860" y="5445224"/>
            <a:ext cx="3261815" cy="1160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user\Desktop\Фото на разные темы\Фото дети разное\20220411_1112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595" y="5085184"/>
            <a:ext cx="5473531" cy="1081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 rot="5400000">
            <a:off x="5222490" y="1645484"/>
            <a:ext cx="4784332" cy="277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9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620065" y="0"/>
            <a:ext cx="73446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«Тихий час» 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8" descr="C:\Users\user\Desktop\педсовет\фото с телефона\ремонт\20221026_0811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18" y="54868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user\Desktop\педсовет\фото с телефона\ремонт\20221026_0811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58020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user\Desktop\педсовет\фото с телефона\ремонт\20221026_0812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86" y="3598534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user\Desktop\педсовет\фото с телефона\ремонт\20221026_0812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3652371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1428846" y="-13648"/>
            <a:ext cx="8272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«Весёлые нотки - зарядки» 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12" descr="C:\Users\user\Desktop\педсовет\фото с телефона\ремонт\20221026_0812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87524" y="576270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user\Desktop\педсовет\фото с телефона\ремонт\20221026_0943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0867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педсовет\фото с телефона\ремонт\20221026_094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user\Desktop\педсовет\фото с телефона\ремонт\20221026_0933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835" y="3486626"/>
            <a:ext cx="4495165" cy="3371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3491880" y="-1"/>
            <a:ext cx="59213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spcBef>
                <a:spcPts val="650"/>
              </a:spcBef>
              <a:buClr>
                <a:srgbClr val="0070C0"/>
              </a:buClr>
              <a:buSzPct val="100000"/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«Наш </a:t>
            </a:r>
            <a:r>
              <a:rPr lang="ru-RU" altLang="ru-RU" sz="3600" b="1" dirty="0" err="1" smtClean="0">
                <a:solidFill>
                  <a:srgbClr val="00B050"/>
                </a:solidFill>
                <a:latin typeface="Monotype Corsiva" pitchFamily="66" charset="0"/>
              </a:rPr>
              <a:t>Мойдодыр</a:t>
            </a:r>
            <a:r>
              <a:rPr lang="ru-RU" alt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» </a:t>
            </a:r>
            <a:endParaRPr lang="ru-RU" altLang="ru-RU" sz="3600" b="1" dirty="0">
              <a:solidFill>
                <a:srgbClr val="0070C0"/>
              </a:solidFill>
            </a:endParaRPr>
          </a:p>
        </p:txBody>
      </p:sp>
      <p:pic>
        <p:nvPicPr>
          <p:cNvPr id="11" name="Picture 16" descr="C:\Users\user\Desktop\педсовет\фото с телефона\ремонт\20221026_082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0"/>
            <a:ext cx="1395126" cy="26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C:\Users\user\Desktop\педсовет\фото с телефона\ремонт\20221107_151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172" y="476672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:\Users\user\Desktop\педсовет\фото с телефона\ремонт\20221107_1510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625" y="2023646"/>
            <a:ext cx="4508632" cy="338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C:\Users\user\Desktop\педсовет\фото с телефона\ремонт\20221107_1511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AR PL SungtiL GB"/>
        <a:cs typeface="AR PL SungtiL GB"/>
      </a:majorFont>
      <a:minorFont>
        <a:latin typeface="Calibri"/>
        <a:ea typeface="AR PL SungtiL GB"/>
        <a:cs typeface="AR PL SungtiL GB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</TotalTime>
  <Words>1861</Words>
  <Application>Microsoft Office PowerPoint</Application>
  <PresentationFormat>Экран (4:3)</PresentationFormat>
  <Paragraphs>394</Paragraphs>
  <Slides>47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Тема Office</vt:lpstr>
      <vt:lpstr>1_Тема Office</vt:lpstr>
      <vt:lpstr>2_Тема Office</vt:lpstr>
      <vt:lpstr>     Анализ работы   дошкольной  группы  по итогам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Нравственно-патриотический центр</vt:lpstr>
      <vt:lpstr>Центр  книг «Здравствуй книга! »</vt:lpstr>
      <vt:lpstr>ОО «Художественно — эстетическое развитие»  </vt:lpstr>
      <vt:lpstr>Центр   двигательной активности</vt:lpstr>
      <vt:lpstr>        «Формирование у дошкольников  основ безопасности жизнедеятельности и здорового образа жизни»    </vt:lpstr>
      <vt:lpstr>        ОО «Познавательное развитие»                             Центр безопасности    </vt:lpstr>
      <vt:lpstr>        ОО «Познавательное развитие»                             ПДД  </vt:lpstr>
      <vt:lpstr>Центры сюжетно-ролевых игр </vt:lpstr>
      <vt:lpstr>                             ОО «Познавательное развитие»                    Центр конструирования                         </vt:lpstr>
      <vt:lpstr>                             ОО «Познавательное развитие»                    Центр конструирования                         </vt:lpstr>
      <vt:lpstr>                             ОО «Познавательное развитие»                    Центр конструирования                         </vt:lpstr>
      <vt:lpstr>        ОО «Художественно - эстетическое развитие»                             Центр музыки                                </vt:lpstr>
      <vt:lpstr>Центр  театрализации </vt:lpstr>
      <vt:lpstr>        ОО «Художественно - эстетическое развитие»                     Наши мероприятия                                </vt:lpstr>
      <vt:lpstr>        ОО «Художественно - эстетическое развитие»                     Наши мероприятия                                </vt:lpstr>
      <vt:lpstr>        ОО «Художественно - эстетическое развитие»                     Наши мероприятия                                </vt:lpstr>
      <vt:lpstr>        ОО «Художественно - эстетическое развитие»                     Наши мероприятия                                </vt:lpstr>
      <vt:lpstr>        ОО «Художественно - эстетическое развитие»                     Наши мероприятия                                </vt:lpstr>
      <vt:lpstr>        ОО «Художественно - эстетическое развитие»                     Наши мероприятия                                </vt:lpstr>
      <vt:lpstr>Центр дидактических игр «Игротека»</vt:lpstr>
      <vt:lpstr>Центр  природы </vt:lpstr>
      <vt:lpstr>Центр  природы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</dc:creator>
  <cp:lastModifiedBy>Роберт</cp:lastModifiedBy>
  <cp:revision>249</cp:revision>
  <cp:lastPrinted>2023-05-25T03:21:32Z</cp:lastPrinted>
  <dcterms:created xsi:type="dcterms:W3CDTF">1601-01-01T00:00:00Z</dcterms:created>
  <dcterms:modified xsi:type="dcterms:W3CDTF">2023-06-08T01:00:13Z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XPowerLiteLastOptimized">
    <vt:lpwstr>808822</vt:lpwstr>
  </property>
  <property fmtid="{D5CDD505-2E9C-101B-9397-08002B2CF9AE}" pid="8" name="NXPowerLiteSettings">
    <vt:lpwstr>F6000400038000</vt:lpwstr>
  </property>
  <property fmtid="{D5CDD505-2E9C-101B-9397-08002B2CF9AE}" pid="9" name="NXPowerLiteVersion">
    <vt:lpwstr>D4.3.1</vt:lpwstr>
  </property>
  <property fmtid="{D5CDD505-2E9C-101B-9397-08002B2CF9AE}" pid="10" name="Notes">
    <vt:r8>0</vt:r8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r8>31</vt:r8>
  </property>
</Properties>
</file>